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/>
          <p:nvPr>
            <p:ph type="body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400"/>
            </a:lvl1pPr>
            <a:lvl2pPr marL="0" indent="457200" algn="ctr">
              <a:buClrTx/>
              <a:buSzTx/>
              <a:buFontTx/>
              <a:buNone/>
              <a:defRPr sz="2400"/>
            </a:lvl2pPr>
            <a:lvl3pPr marL="0" indent="914400" algn="ctr">
              <a:buClrTx/>
              <a:buSzTx/>
              <a:buFontTx/>
              <a:buNone/>
              <a:defRPr sz="2400"/>
            </a:lvl3pPr>
            <a:lvl4pPr marL="0" indent="1371600" algn="ctr">
              <a:buClrTx/>
              <a:buSzTx/>
              <a:buFontTx/>
              <a:buNone/>
              <a:defRPr sz="2400"/>
            </a:lvl4pPr>
            <a:lvl5pPr marL="0" indent="1828800" algn="ctr">
              <a:buClrTx/>
              <a:buSzTx/>
              <a:buFontTx/>
              <a:buNone/>
              <a:defRPr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大標題文字"/>
          <p:cNvSpPr/>
          <p:nvPr>
            <p:ph type="title"/>
          </p:nvPr>
        </p:nvSpPr>
        <p:spPr>
          <a:xfrm>
            <a:off x="839787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96" name="Shape 74"/>
          <p:cNvSpPr/>
          <p:nvPr>
            <p:ph type="pic" sz="half" idx="13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內文層級一…"/>
          <p:cNvSpPr/>
          <p:nvPr>
            <p:ph type="body" sz="quarter" idx="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600"/>
            </a:lvl1pPr>
            <a:lvl2pPr marL="0" indent="457200">
              <a:buClrTx/>
              <a:buSzTx/>
              <a:buFontTx/>
              <a:buNone/>
              <a:defRPr sz="1600"/>
            </a:lvl2pPr>
            <a:lvl3pPr marL="0" indent="914400">
              <a:buClrTx/>
              <a:buSzTx/>
              <a:buFontTx/>
              <a:buNone/>
              <a:defRPr sz="1600"/>
            </a:lvl3pPr>
            <a:lvl4pPr marL="0" indent="1371600">
              <a:buClrTx/>
              <a:buSzTx/>
              <a:buFontTx/>
              <a:buNone/>
              <a:defRPr sz="1600"/>
            </a:lvl4pPr>
            <a:lvl5pPr marL="0" indent="1828800">
              <a:buClrTx/>
              <a:buSzTx/>
              <a:buFontTx/>
              <a:buNone/>
              <a:defRPr sz="16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8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大標題文字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06" name="內文層級一…"/>
          <p:cNvSpPr/>
          <p:nvPr>
            <p:ph type="body" idx="1"/>
          </p:nvPr>
        </p:nvSpPr>
        <p:spPr>
          <a:xfrm rot="5400000">
            <a:off x="3920330" y="-1256505"/>
            <a:ext cx="4351339" cy="10515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7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大標題文字"/>
          <p:cNvSpPr/>
          <p:nvPr>
            <p:ph type="title"/>
          </p:nvPr>
        </p:nvSpPr>
        <p:spPr>
          <a:xfrm rot="5400000">
            <a:off x="7133431" y="1956593"/>
            <a:ext cx="5811839" cy="26289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115" name="內文層級一…"/>
          <p:cNvSpPr/>
          <p:nvPr>
            <p:ph type="body" idx="1"/>
          </p:nvPr>
        </p:nvSpPr>
        <p:spPr>
          <a:xfrm rot="5400000">
            <a:off x="1799431" y="-596105"/>
            <a:ext cx="5811838" cy="77343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6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" name="內文層級一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放程式碼的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/>
          <p:nvPr>
            <p:ph type="body" sz="quarter" idx="1"/>
          </p:nvPr>
        </p:nvSpPr>
        <p:spPr>
          <a:xfrm>
            <a:off x="1047715" y="1904988"/>
            <a:ext cx="6096044" cy="2381268"/>
          </a:xfrm>
          <a:prstGeom prst="rect">
            <a:avLst/>
          </a:prstGeom>
          <a:solidFill>
            <a:srgbClr val="000000"/>
          </a:solidFill>
        </p:spPr>
        <p:txBody>
          <a:bodyPr/>
          <a:lstStyle>
            <a:lvl1pPr indent="-228600">
              <a:buClrTx/>
              <a:buSzTx/>
              <a:buFontTx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76200">
              <a:buClrTx/>
              <a:buFontTx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76200">
              <a:buClrTx/>
              <a:buFontTx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76200">
              <a:buClrTx/>
              <a:buFontTx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76200">
              <a:buClrTx/>
              <a:buFontTx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大標題文字"/>
          <p:cNvSpPr/>
          <p:nvPr>
            <p:ph type="title"/>
          </p:nvPr>
        </p:nvSpPr>
        <p:spPr>
          <a:xfrm>
            <a:off x="0" y="285728"/>
            <a:ext cx="5145600" cy="857256"/>
          </a:xfrm>
          <a:prstGeom prst="rect">
            <a:avLst/>
          </a:prstGeom>
          <a:solidFill>
            <a:srgbClr val="8DA9DB"/>
          </a:solidFill>
        </p:spPr>
        <p:txBody>
          <a:bodyPr/>
          <a:lstStyle>
            <a:lvl1pPr>
              <a:defRPr sz="3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1" name="Shape 33"/>
          <p:cNvSpPr/>
          <p:nvPr>
            <p:ph type="pic" sz="quarter" idx="13"/>
          </p:nvPr>
        </p:nvSpPr>
        <p:spPr>
          <a:xfrm>
            <a:off x="8191513" y="1714488"/>
            <a:ext cx="3047993" cy="2857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大標題文字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內文層級一…"/>
          <p:cNvSpPr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0" name="Shape 43"/>
          <p:cNvSpPr/>
          <p:nvPr>
            <p:ph type="body" sz="half" idx="13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大標題文字"/>
          <p:cNvSpPr/>
          <p:nvPr>
            <p:ph type="title"/>
          </p:nvPr>
        </p:nvSpPr>
        <p:spPr>
          <a:xfrm>
            <a:off x="839787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9" name="內文層級一…"/>
          <p:cNvSpPr/>
          <p:nvPr>
            <p:ph type="body" sz="quarter" idx="1"/>
          </p:nvPr>
        </p:nvSpPr>
        <p:spPr>
          <a:xfrm>
            <a:off x="839787" y="1681163"/>
            <a:ext cx="5157788" cy="82391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b="1" sz="2400"/>
            </a:lvl1pPr>
            <a:lvl2pPr marL="0" indent="457200">
              <a:buClrTx/>
              <a:buSzTx/>
              <a:buFontTx/>
              <a:buNone/>
              <a:defRPr b="1" sz="2400"/>
            </a:lvl2pPr>
            <a:lvl3pPr marL="0" indent="914400">
              <a:buClrTx/>
              <a:buSzTx/>
              <a:buFontTx/>
              <a:buNone/>
              <a:defRPr b="1" sz="2400"/>
            </a:lvl3pPr>
            <a:lvl4pPr marL="0" indent="1371600">
              <a:buClrTx/>
              <a:buSzTx/>
              <a:buFontTx/>
              <a:buNone/>
              <a:defRPr b="1" sz="2400"/>
            </a:lvl4pPr>
            <a:lvl5pPr marL="0" indent="1828800">
              <a:buClrTx/>
              <a:buSzTx/>
              <a:buFontTx/>
              <a:buNone/>
              <a:defRPr b="1" sz="24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0" name="Shape 50"/>
          <p:cNvSpPr/>
          <p:nvPr>
            <p:ph type="body" sz="half" idx="13"/>
          </p:nvPr>
        </p:nvSpPr>
        <p:spPr>
          <a:xfrm>
            <a:off x="839786" y="2505075"/>
            <a:ext cx="5157789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" name="Shape 51"/>
          <p:cNvSpPr/>
          <p:nvPr>
            <p:ph type="body" sz="quarter" idx="14"/>
          </p:nvPr>
        </p:nvSpPr>
        <p:spPr>
          <a:xfrm>
            <a:off x="6172199" y="1681163"/>
            <a:ext cx="5183189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b="1" sz="2400"/>
            </a:pPr>
          </a:p>
        </p:txBody>
      </p:sp>
      <p:sp>
        <p:nvSpPr>
          <p:cNvPr id="62" name="Shape 52"/>
          <p:cNvSpPr/>
          <p:nvPr>
            <p:ph type="body" sz="half" idx="15"/>
          </p:nvPr>
        </p:nvSpPr>
        <p:spPr>
          <a:xfrm>
            <a:off x="6172199" y="2505075"/>
            <a:ext cx="5183189" cy="3684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大標題文字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1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大標題文字"/>
          <p:cNvSpPr/>
          <p:nvPr>
            <p:ph type="title"/>
          </p:nvPr>
        </p:nvSpPr>
        <p:spPr>
          <a:xfrm>
            <a:off x="839787" y="457200"/>
            <a:ext cx="393223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大標題文字</a:t>
            </a:r>
          </a:p>
        </p:txBody>
      </p:sp>
      <p:sp>
        <p:nvSpPr>
          <p:cNvPr id="86" name="內文層級一…"/>
          <p:cNvSpPr/>
          <p:nvPr>
            <p:ph type="body" sz="half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</p:spPr>
        <p:txBody>
          <a:bodyPr/>
          <a:lstStyle>
            <a:lvl1pPr indent="-25400">
              <a:defRPr sz="3200"/>
            </a:lvl1pPr>
            <a:lvl2pPr marL="693057" indent="-58057">
              <a:defRPr sz="3200"/>
            </a:lvl2pPr>
            <a:lvl3pPr marL="1168400" indent="-101600">
              <a:defRPr sz="3200"/>
            </a:lvl3pPr>
            <a:lvl4pPr marL="1661160" indent="-162560">
              <a:defRPr sz="3200"/>
            </a:lvl4pPr>
            <a:lvl5pPr marL="2118360" indent="-162560"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7" name="Shape 68"/>
          <p:cNvSpPr/>
          <p:nvPr>
            <p:ph type="body" sz="quarter" idx="13"/>
          </p:nvPr>
        </p:nvSpPr>
        <p:spPr>
          <a:xfrm>
            <a:off x="839786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88" name="幻燈片編號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/>
          <p:nvPr>
            <p:ph type="sldNum" sz="quarter" idx="2"/>
          </p:nvPr>
        </p:nvSpPr>
        <p:spPr>
          <a:xfrm>
            <a:off x="11095215" y="6404312"/>
            <a:ext cx="258585" cy="2692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-50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698500" marR="0" indent="-88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183639" marR="0" indent="-1422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637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209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781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353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925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9497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Relationship Id="rId3" Type="http://schemas.openxmlformats.org/officeDocument/2006/relationships/hyperlink" Target="https://www.youtube.com/watch?v=kEyjdK0rJ94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95"/>
          <p:cNvSpPr/>
          <p:nvPr/>
        </p:nvSpPr>
        <p:spPr>
          <a:xfrm>
            <a:off x="0" y="2077091"/>
            <a:ext cx="12192000" cy="2176468"/>
          </a:xfrm>
          <a:prstGeom prst="rect">
            <a:avLst/>
          </a:prstGeom>
          <a:solidFill>
            <a:srgbClr val="6ABAD0">
              <a:alpha val="84705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6" name="Shape 96"/>
          <p:cNvSpPr/>
          <p:nvPr/>
        </p:nvSpPr>
        <p:spPr>
          <a:xfrm>
            <a:off x="134605" y="2222246"/>
            <a:ext cx="4857786" cy="51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400">
                <a:solidFill>
                  <a:srgbClr val="3F3F3F"/>
                </a:solidFill>
              </a:defRPr>
            </a:lvl1pPr>
          </a:lstStyle>
          <a:p>
            <a:pPr/>
            <a:r>
              <a:t>網路前端設計與開發 -</a:t>
            </a:r>
          </a:p>
        </p:txBody>
      </p:sp>
      <p:sp>
        <p:nvSpPr>
          <p:cNvPr id="127" name="Shape 97"/>
          <p:cNvSpPr/>
          <p:nvPr>
            <p:ph type="ctrTitle"/>
          </p:nvPr>
        </p:nvSpPr>
        <p:spPr>
          <a:xfrm>
            <a:off x="1267644" y="2997740"/>
            <a:ext cx="9301500" cy="842967"/>
          </a:xfrm>
          <a:prstGeom prst="rect">
            <a:avLst/>
          </a:prstGeom>
        </p:spPr>
        <p:txBody>
          <a:bodyPr lIns="45699" tIns="45699" rIns="45699" bIns="45699"/>
          <a:lstStyle>
            <a:lvl1pPr defTabSz="649223">
              <a:defRPr sz="426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期中作業說明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3">
            <a:hlinkClick r:id="rId3" invalidUrl="" action="" tgtFrame="" tooltip="" history="1" highlightClick="0" endSnd="0"/>
          </p:cNvPr>
          <p:cNvSpPr/>
          <p:nvPr/>
        </p:nvSpPr>
        <p:spPr>
          <a:xfrm>
            <a:off x="0" y="2277977"/>
            <a:ext cx="12192000" cy="2149644"/>
          </a:xfrm>
          <a:prstGeom prst="rect">
            <a:avLst/>
          </a:prstGeom>
          <a:solidFill>
            <a:srgbClr val="000000">
              <a:alpha val="6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6" name="Shape 204"/>
          <p:cNvSpPr/>
          <p:nvPr/>
        </p:nvSpPr>
        <p:spPr>
          <a:xfrm>
            <a:off x="2839804" y="2324603"/>
            <a:ext cx="6955750" cy="183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 algn="ctr"/>
            <a:endParaRPr b="1" sz="4800">
              <a:solidFill>
                <a:srgbClr val="FFFFFF"/>
              </a:solidFill>
            </a:endParaRPr>
          </a:p>
          <a:p>
            <a:pPr algn="ctr">
              <a:defRPr b="1" sz="4800">
                <a:solidFill>
                  <a:srgbClr val="FFFFFF"/>
                </a:solidFill>
              </a:defRPr>
            </a:pPr>
            <a:r>
              <a:t>面對期中作業，永不放棄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02"/>
          <p:cNvSpPr/>
          <p:nvPr/>
        </p:nvSpPr>
        <p:spPr>
          <a:xfrm>
            <a:off x="1534158" y="5971559"/>
            <a:ext cx="9814561" cy="72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我們三人一組來做系網吧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07"/>
          <p:cNvSpPr/>
          <p:nvPr/>
        </p:nvSpPr>
        <p:spPr>
          <a:xfrm>
            <a:off x="0" y="969817"/>
            <a:ext cx="12192000" cy="5888181"/>
          </a:xfrm>
          <a:prstGeom prst="rect">
            <a:avLst/>
          </a:prstGeom>
          <a:solidFill>
            <a:srgbClr val="000000">
              <a:alpha val="6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2" name="Shape 108"/>
          <p:cNvSpPr/>
          <p:nvPr/>
        </p:nvSpPr>
        <p:spPr>
          <a:xfrm>
            <a:off x="444991" y="-2064901"/>
            <a:ext cx="8521208" cy="12246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b="1" sz="2800">
              <a:solidFill>
                <a:srgbClr val="FFFFFF"/>
              </a:solidFill>
            </a:endParaRPr>
          </a:p>
          <a:p>
            <a:pPr/>
            <a:endParaRPr b="1" sz="2800">
              <a:solidFill>
                <a:srgbClr val="FFFFFF"/>
              </a:solidFill>
            </a:endParaRPr>
          </a:p>
          <a:p>
            <a:pPr/>
            <a:endParaRPr b="1" sz="2800">
              <a:solidFill>
                <a:srgbClr val="FFFFFF"/>
              </a:solidFill>
            </a:endParaRPr>
          </a:p>
          <a:p>
            <a:pPr/>
            <a:endParaRPr b="1" sz="2800">
              <a:solidFill>
                <a:srgbClr val="FFFFFF"/>
              </a:solidFill>
            </a:endParaRPr>
          </a:p>
          <a:p>
            <a:pPr>
              <a:defRPr b="1" sz="2800">
                <a:solidFill>
                  <a:srgbClr val="FFFFFF"/>
                </a:solidFill>
              </a:defRPr>
            </a:pPr>
            <a:r>
              <a:t>繳交規定: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主題:《自己的系網自己做》or 《有關解決校內問題的》 </a:t>
            </a:r>
          </a:p>
          <a:p>
            <a:pPr>
              <a:defRPr b="1" sz="1600">
                <a:solidFill>
                  <a:srgbClr val="FFFFFF"/>
                </a:solidFill>
              </a:defRPr>
            </a:pPr>
            <a:r>
              <a:t>三人一組:</a:t>
            </a:r>
          </a:p>
          <a:p>
            <a:pPr lvl="1" indent="457200">
              <a:defRPr b="1" sz="1600">
                <a:solidFill>
                  <a:srgbClr val="FFFFFF"/>
                </a:solidFill>
              </a:defRPr>
            </a:pPr>
            <a:r>
              <a:t>-</a:t>
            </a:r>
            <a:r>
              <a:rPr b="0"/>
              <a:t>請不要自幹，要學會傳球</a:t>
            </a:r>
            <a:endParaRPr b="0"/>
          </a:p>
          <a:p>
            <a:pPr/>
            <a:endParaRPr b="1" sz="1600">
              <a:solidFill>
                <a:srgbClr val="FFFFFF"/>
              </a:solidFill>
            </a:endParaRPr>
          </a:p>
          <a:p>
            <a:pPr>
              <a:defRPr b="1" sz="1600">
                <a:solidFill>
                  <a:srgbClr val="FFFFFF"/>
                </a:solidFill>
              </a:defRPr>
            </a:pPr>
            <a:r>
              <a:t>網站企劃:</a:t>
            </a:r>
          </a:p>
          <a:p>
            <a:pPr lvl="1" indent="457200">
              <a:defRPr sz="1600">
                <a:solidFill>
                  <a:srgbClr val="FFFFFF"/>
                </a:solidFill>
              </a:defRPr>
            </a:pPr>
            <a:r>
              <a:t>-版面設計:Grid system、wireframe、導覽設計。</a:t>
            </a:r>
          </a:p>
          <a:p>
            <a:pPr lvl="1" indent="457200">
              <a:defRPr sz="1600">
                <a:solidFill>
                  <a:srgbClr val="FFFFFF"/>
                </a:solidFill>
              </a:defRPr>
            </a:pPr>
            <a:r>
              <a:t>-網站架構:至少15個頁面(可以參考系網結構)</a:t>
            </a:r>
          </a:p>
          <a:p>
            <a:pPr/>
            <a:endParaRPr b="1" sz="1600">
              <a:solidFill>
                <a:srgbClr val="FFFFFF"/>
              </a:solidFill>
            </a:endParaRPr>
          </a:p>
          <a:p>
            <a:pPr>
              <a:defRPr b="1" sz="1600">
                <a:solidFill>
                  <a:srgbClr val="FFFFFF"/>
                </a:solidFill>
              </a:defRPr>
            </a:pPr>
            <a:r>
              <a:t>技術要求:</a:t>
            </a:r>
          </a:p>
          <a:p>
            <a:pPr lvl="1" indent="457200">
              <a:defRPr sz="1600">
                <a:solidFill>
                  <a:srgbClr val="FFFFFF"/>
                </a:solidFill>
              </a:defRPr>
            </a:pPr>
            <a:r>
              <a:t>-起手式</a:t>
            </a:r>
          </a:p>
          <a:p>
            <a:pPr lvl="1" indent="457200">
              <a:defRPr sz="1600">
                <a:solidFill>
                  <a:srgbClr val="FFFFFF"/>
                </a:solidFill>
              </a:defRPr>
            </a:pPr>
            <a:r>
              <a:t>-使用哪些語言</a:t>
            </a:r>
          </a:p>
          <a:p>
            <a:pPr lvl="1" indent="457200">
              <a:defRPr sz="1600">
                <a:solidFill>
                  <a:srgbClr val="FFFFFF"/>
                </a:solidFill>
              </a:defRPr>
            </a:pPr>
            <a:r>
              <a:t>-使用git，並且要看到三個人的commit、merge。</a:t>
            </a:r>
          </a:p>
          <a:p>
            <a:pPr/>
            <a:endParaRPr b="1" sz="1600">
              <a:solidFill>
                <a:srgbClr val="FFFFFF"/>
              </a:solidFill>
            </a:endParaRPr>
          </a:p>
          <a:p>
            <a:pPr>
              <a:defRPr b="1" sz="1600">
                <a:solidFill>
                  <a:srgbClr val="FFFFFF"/>
                </a:solidFill>
              </a:defRPr>
            </a:pPr>
            <a:r>
              <a:t>評分方式：</a:t>
            </a:r>
          </a:p>
          <a:p>
            <a:pPr lvl="1" indent="457200">
              <a:defRPr b="1" sz="1600">
                <a:solidFill>
                  <a:srgbClr val="FFFFFF"/>
                </a:solidFill>
              </a:defRPr>
            </a:pPr>
            <a:r>
              <a:t>-網站企劃40%</a:t>
            </a:r>
          </a:p>
          <a:p>
            <a:pPr lvl="1" indent="457200">
              <a:defRPr b="1" sz="1600">
                <a:solidFill>
                  <a:srgbClr val="FFFFFF"/>
                </a:solidFill>
              </a:defRPr>
            </a:pPr>
            <a:r>
              <a:t>-技術要求50%</a:t>
            </a:r>
          </a:p>
          <a:p>
            <a:pPr lvl="1" indent="457200">
              <a:defRPr b="1" sz="1600">
                <a:solidFill>
                  <a:srgbClr val="FFFFFF"/>
                </a:solidFill>
              </a:defRPr>
            </a:pPr>
            <a:r>
              <a:t>-簡報報告10%</a:t>
            </a:r>
          </a:p>
          <a:p>
            <a:pPr lvl="1" indent="457200"/>
            <a:endParaRPr b="1" sz="1800">
              <a:solidFill>
                <a:srgbClr val="FFFFFF"/>
              </a:solidFill>
            </a:endParaRPr>
          </a:p>
          <a:p>
            <a:pPr lvl="1" indent="457200"/>
            <a:endParaRPr sz="1800">
              <a:solidFill>
                <a:srgbClr val="FFFFFF"/>
              </a:solidFill>
            </a:endParaRPr>
          </a:p>
          <a:p>
            <a:pPr lvl="1" indent="457200"/>
            <a:endParaRPr sz="1800">
              <a:solidFill>
                <a:srgbClr val="FFFFFF"/>
              </a:solidFill>
            </a:endParaRPr>
          </a:p>
          <a:p>
            <a:pPr lvl="1" indent="457200"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  <a:p>
            <a:pPr/>
            <a:endParaRPr sz="1800">
              <a:solidFill>
                <a:srgbClr val="FFFFFF"/>
              </a:solidFill>
            </a:endParaRPr>
          </a:p>
        </p:txBody>
      </p:sp>
      <p:sp>
        <p:nvSpPr>
          <p:cNvPr id="133" name="Shape 109"/>
          <p:cNvSpPr/>
          <p:nvPr/>
        </p:nvSpPr>
        <p:spPr>
          <a:xfrm>
            <a:off x="8380396" y="887749"/>
            <a:ext cx="890604" cy="523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b="1" sz="3200">
                <a:solidFill>
                  <a:schemeClr val="accent4"/>
                </a:solidFill>
              </a:defRPr>
            </a:pPr>
            <a:r>
              <a:t>改變</a:t>
            </a:r>
          </a:p>
          <a:p>
            <a:pPr algn="ctr">
              <a:defRPr b="1" sz="3200">
                <a:solidFill>
                  <a:schemeClr val="accent4"/>
                </a:solidFill>
              </a:defRPr>
            </a:pPr>
            <a:r>
              <a:t>，</a:t>
            </a:r>
          </a:p>
          <a:p>
            <a:pPr algn="ctr">
              <a:defRPr b="1" sz="3200">
                <a:solidFill>
                  <a:srgbClr val="FFFFFF"/>
                </a:solidFill>
              </a:defRPr>
            </a:pPr>
            <a:r>
              <a:t>是為了要更好</a:t>
            </a:r>
          </a:p>
        </p:txBody>
      </p:sp>
      <p:sp>
        <p:nvSpPr>
          <p:cNvPr id="134" name="Shape 110"/>
          <p:cNvSpPr/>
          <p:nvPr/>
        </p:nvSpPr>
        <p:spPr>
          <a:xfrm>
            <a:off x="8966199" y="1376699"/>
            <a:ext cx="1346201" cy="390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b="1" sz="7200">
                <a:solidFill>
                  <a:srgbClr val="FFFFFF"/>
                </a:solidFill>
              </a:defRPr>
            </a:pPr>
            <a:r>
              <a:t>改變</a:t>
            </a:r>
            <a:r>
              <a:rPr>
                <a:solidFill>
                  <a:schemeClr val="accent4"/>
                </a:solidFill>
              </a:rPr>
              <a:t>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15" descr="Shape 1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172" y="-290557"/>
            <a:ext cx="4771527" cy="732321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16"/>
          <p:cNvSpPr/>
          <p:nvPr>
            <p:ph type="body" sz="quarter" idx="1"/>
          </p:nvPr>
        </p:nvSpPr>
        <p:spPr>
          <a:xfrm>
            <a:off x="5823456" y="484427"/>
            <a:ext cx="5790186" cy="834206"/>
          </a:xfrm>
          <a:prstGeom prst="rect">
            <a:avLst/>
          </a:prstGeom>
        </p:spPr>
        <p:txBody>
          <a:bodyPr lIns="45699" tIns="45699" rIns="45699" bIns="45699"/>
          <a:lstStyle/>
          <a:p>
            <a:pPr marL="0" indent="0">
              <a:spcBef>
                <a:spcPts val="0"/>
              </a:spcBef>
              <a:buSzTx/>
              <a:buNone/>
              <a:defRPr b="1" sz="4000">
                <a:latin typeface="Arial"/>
                <a:ea typeface="Arial"/>
                <a:cs typeface="Arial"/>
                <a:sym typeface="Arial"/>
              </a:defRPr>
            </a:pPr>
            <a:r>
              <a:t>請不要</a:t>
            </a:r>
            <a:r>
              <a:rPr>
                <a:solidFill>
                  <a:schemeClr val="accent2"/>
                </a:solidFill>
              </a:rPr>
              <a:t>自幹，</a:t>
            </a:r>
            <a:r>
              <a:t>要學會傳球</a:t>
            </a:r>
          </a:p>
        </p:txBody>
      </p:sp>
      <p:pic>
        <p:nvPicPr>
          <p:cNvPr id="138" name="Shape 117" descr="Shape 1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3194" y="1661435"/>
            <a:ext cx="4345307" cy="5663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22" descr="Shape 122"/>
          <p:cNvPicPr>
            <a:picLocks noChangeAspect="1"/>
          </p:cNvPicPr>
          <p:nvPr/>
        </p:nvPicPr>
        <p:blipFill>
          <a:blip r:embed="rId2">
            <a:extLst/>
          </a:blip>
          <a:srcRect l="0" t="423" r="0" b="24266"/>
          <a:stretch>
            <a:fillRect/>
          </a:stretch>
        </p:blipFill>
        <p:spPr>
          <a:xfrm>
            <a:off x="0" y="-122658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23"/>
          <p:cNvSpPr/>
          <p:nvPr/>
        </p:nvSpPr>
        <p:spPr>
          <a:xfrm>
            <a:off x="-1" y="1324711"/>
            <a:ext cx="12307725" cy="5210512"/>
          </a:xfrm>
          <a:prstGeom prst="rect">
            <a:avLst/>
          </a:prstGeom>
          <a:solidFill>
            <a:srgbClr val="000000">
              <a:alpha val="65882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2" name="Shape 124"/>
          <p:cNvSpPr/>
          <p:nvPr/>
        </p:nvSpPr>
        <p:spPr>
          <a:xfrm>
            <a:off x="4875152" y="144499"/>
            <a:ext cx="2441695" cy="87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b="1" sz="4400"/>
            </a:lvl1pPr>
          </a:lstStyle>
          <a:p>
            <a:pPr/>
            <a:r>
              <a:t>網站企劃</a:t>
            </a:r>
          </a:p>
        </p:txBody>
      </p:sp>
      <p:grpSp>
        <p:nvGrpSpPr>
          <p:cNvPr id="157" name="Shape 125"/>
          <p:cNvGrpSpPr/>
          <p:nvPr/>
        </p:nvGrpSpPr>
        <p:grpSpPr>
          <a:xfrm>
            <a:off x="1395662" y="1593356"/>
            <a:ext cx="7640396" cy="4777527"/>
            <a:chOff x="0" y="0"/>
            <a:chExt cx="7640394" cy="4777525"/>
          </a:xfrm>
        </p:grpSpPr>
        <p:pic>
          <p:nvPicPr>
            <p:cNvPr id="143" name="Shape 126" descr="Shape 12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9756" t="25610" r="7024" b="1173"/>
            <a:stretch>
              <a:fillRect/>
            </a:stretch>
          </p:blipFill>
          <p:spPr>
            <a:xfrm>
              <a:off x="1332661" y="-1"/>
              <a:ext cx="1839517" cy="181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cubicBezTo>
                    <a:pt x="4833" y="0"/>
                    <a:pt x="0" y="4838"/>
                    <a:pt x="0" y="10802"/>
                  </a:cubicBezTo>
                  <a:cubicBezTo>
                    <a:pt x="0" y="16767"/>
                    <a:pt x="4833" y="21600"/>
                    <a:pt x="10798" y="21600"/>
                  </a:cubicBezTo>
                  <a:cubicBezTo>
                    <a:pt x="16762" y="21600"/>
                    <a:pt x="21600" y="16767"/>
                    <a:pt x="21600" y="10802"/>
                  </a:cubicBezTo>
                  <a:cubicBezTo>
                    <a:pt x="21600" y="4838"/>
                    <a:pt x="16762" y="0"/>
                    <a:pt x="1079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4" name="Shape 127" descr="Shape 127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7"/>
            <a:stretch>
              <a:fillRect/>
            </a:stretch>
          </p:blipFill>
          <p:spPr>
            <a:xfrm>
              <a:off x="5788038" y="0"/>
              <a:ext cx="1839457" cy="1816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8" y="0"/>
                  </a:moveTo>
                  <a:cubicBezTo>
                    <a:pt x="4833" y="0"/>
                    <a:pt x="0" y="4837"/>
                    <a:pt x="0" y="10802"/>
                  </a:cubicBezTo>
                  <a:cubicBezTo>
                    <a:pt x="0" y="16768"/>
                    <a:pt x="4833" y="21600"/>
                    <a:pt x="10798" y="21600"/>
                  </a:cubicBezTo>
                  <a:cubicBezTo>
                    <a:pt x="16762" y="21600"/>
                    <a:pt x="21600" y="16768"/>
                    <a:pt x="21600" y="10802"/>
                  </a:cubicBezTo>
                  <a:cubicBezTo>
                    <a:pt x="21600" y="4837"/>
                    <a:pt x="16762" y="0"/>
                    <a:pt x="1079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45" name="Shape 128" descr="Shape 128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1" b="1"/>
            <a:stretch>
              <a:fillRect/>
            </a:stretch>
          </p:blipFill>
          <p:spPr>
            <a:xfrm>
              <a:off x="3560897" y="0"/>
              <a:ext cx="1838326" cy="1819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8"/>
                    <a:pt x="0" y="10802"/>
                  </a:cubicBezTo>
                  <a:cubicBezTo>
                    <a:pt x="0" y="16767"/>
                    <a:pt x="4835" y="21600"/>
                    <a:pt x="10800" y="21600"/>
                  </a:cubicBezTo>
                  <a:cubicBezTo>
                    <a:pt x="16765" y="21600"/>
                    <a:pt x="21600" y="16767"/>
                    <a:pt x="21600" y="10802"/>
                  </a:cubicBezTo>
                  <a:cubicBezTo>
                    <a:pt x="21600" y="4838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46" name="Shape 129"/>
            <p:cNvSpPr/>
            <p:nvPr/>
          </p:nvSpPr>
          <p:spPr>
            <a:xfrm>
              <a:off x="1734443" y="1871889"/>
              <a:ext cx="1398706" cy="3133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Grid System</a:t>
              </a:r>
            </a:p>
          </p:txBody>
        </p:sp>
        <p:sp>
          <p:nvSpPr>
            <p:cNvPr id="147" name="Shape 130"/>
            <p:cNvSpPr/>
            <p:nvPr/>
          </p:nvSpPr>
          <p:spPr>
            <a:xfrm>
              <a:off x="4020800" y="1876678"/>
              <a:ext cx="1253348" cy="3133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Wireframe</a:t>
              </a:r>
            </a:p>
          </p:txBody>
        </p:sp>
        <p:sp>
          <p:nvSpPr>
            <p:cNvPr id="148" name="Shape 131"/>
            <p:cNvSpPr/>
            <p:nvPr/>
          </p:nvSpPr>
          <p:spPr>
            <a:xfrm>
              <a:off x="6159319" y="1876678"/>
              <a:ext cx="1481076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網站導覽設計</a:t>
              </a:r>
            </a:p>
          </p:txBody>
        </p:sp>
        <p:pic>
          <p:nvPicPr>
            <p:cNvPr id="149" name="Shape 132" descr="Shape 132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4250" t="0" r="14253" b="7"/>
            <a:stretch>
              <a:fillRect/>
            </a:stretch>
          </p:blipFill>
          <p:spPr>
            <a:xfrm>
              <a:off x="5792220" y="2552572"/>
              <a:ext cx="1835151" cy="1816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7"/>
                    <a:pt x="0" y="10802"/>
                  </a:cubicBezTo>
                  <a:cubicBezTo>
                    <a:pt x="0" y="16768"/>
                    <a:pt x="4835" y="21600"/>
                    <a:pt x="10800" y="21600"/>
                  </a:cubicBezTo>
                  <a:cubicBezTo>
                    <a:pt x="16765" y="21600"/>
                    <a:pt x="21600" y="16768"/>
                    <a:pt x="21600" y="10802"/>
                  </a:cubicBezTo>
                  <a:cubicBezTo>
                    <a:pt x="21600" y="4837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150" name="Shape 133" descr="Shape 133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21464" t="0" r="21467" b="7"/>
            <a:stretch>
              <a:fillRect/>
            </a:stretch>
          </p:blipFill>
          <p:spPr>
            <a:xfrm>
              <a:off x="1335749" y="2552572"/>
              <a:ext cx="1835151" cy="1816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7"/>
                    <a:pt x="0" y="10802"/>
                  </a:cubicBezTo>
                  <a:cubicBezTo>
                    <a:pt x="0" y="16768"/>
                    <a:pt x="4835" y="21600"/>
                    <a:pt x="10800" y="21600"/>
                  </a:cubicBezTo>
                  <a:cubicBezTo>
                    <a:pt x="16765" y="21600"/>
                    <a:pt x="21600" y="16768"/>
                    <a:pt x="21600" y="10802"/>
                  </a:cubicBezTo>
                  <a:cubicBezTo>
                    <a:pt x="21600" y="4837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51" name="Shape 134"/>
            <p:cNvSpPr/>
            <p:nvPr/>
          </p:nvSpPr>
          <p:spPr>
            <a:xfrm>
              <a:off x="2021880" y="4406725"/>
              <a:ext cx="622483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單位</a:t>
              </a:r>
            </a:p>
          </p:txBody>
        </p:sp>
        <p:sp>
          <p:nvSpPr>
            <p:cNvPr id="152" name="Shape 135"/>
            <p:cNvSpPr/>
            <p:nvPr/>
          </p:nvSpPr>
          <p:spPr>
            <a:xfrm>
              <a:off x="6477259" y="4406725"/>
              <a:ext cx="622483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色彩</a:t>
              </a:r>
            </a:p>
          </p:txBody>
        </p:sp>
        <p:sp>
          <p:nvSpPr>
            <p:cNvPr id="153" name="Shape 136"/>
            <p:cNvSpPr/>
            <p:nvPr/>
          </p:nvSpPr>
          <p:spPr>
            <a:xfrm>
              <a:off x="4011114" y="4406725"/>
              <a:ext cx="1266427" cy="37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圖示與圖片</a:t>
              </a:r>
            </a:p>
          </p:txBody>
        </p:sp>
        <p:pic>
          <p:nvPicPr>
            <p:cNvPr id="154" name="Shape 137" descr="Shape 137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1496" t="0" r="21498" b="7"/>
            <a:stretch>
              <a:fillRect/>
            </a:stretch>
          </p:blipFill>
          <p:spPr>
            <a:xfrm>
              <a:off x="3563984" y="2552572"/>
              <a:ext cx="1835151" cy="1816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4837"/>
                    <a:pt x="0" y="10802"/>
                  </a:cubicBezTo>
                  <a:cubicBezTo>
                    <a:pt x="0" y="16768"/>
                    <a:pt x="4835" y="21600"/>
                    <a:pt x="10800" y="21600"/>
                  </a:cubicBezTo>
                  <a:cubicBezTo>
                    <a:pt x="16765" y="21600"/>
                    <a:pt x="21600" y="16768"/>
                    <a:pt x="21600" y="10802"/>
                  </a:cubicBezTo>
                  <a:cubicBezTo>
                    <a:pt x="21600" y="4837"/>
                    <a:pt x="16765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55" name="Shape 138"/>
            <p:cNvSpPr/>
            <p:nvPr/>
          </p:nvSpPr>
          <p:spPr>
            <a:xfrm>
              <a:off x="0" y="908321"/>
              <a:ext cx="1266426" cy="44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版面設計</a:t>
              </a:r>
            </a:p>
          </p:txBody>
        </p:sp>
        <p:sp>
          <p:nvSpPr>
            <p:cNvPr id="156" name="Shape 139"/>
            <p:cNvSpPr/>
            <p:nvPr/>
          </p:nvSpPr>
          <p:spPr>
            <a:xfrm>
              <a:off x="0" y="3307470"/>
              <a:ext cx="1266426" cy="44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視覺設計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Shape 144"/>
          <p:cNvGrpSpPr/>
          <p:nvPr/>
        </p:nvGrpSpPr>
        <p:grpSpPr>
          <a:xfrm>
            <a:off x="1861630" y="1673153"/>
            <a:ext cx="8374570" cy="4637008"/>
            <a:chOff x="0" y="0"/>
            <a:chExt cx="8374569" cy="4637006"/>
          </a:xfrm>
        </p:grpSpPr>
        <p:grpSp>
          <p:nvGrpSpPr>
            <p:cNvPr id="186" name="Shape 145"/>
            <p:cNvGrpSpPr/>
            <p:nvPr/>
          </p:nvGrpSpPr>
          <p:grpSpPr>
            <a:xfrm>
              <a:off x="544154" y="0"/>
              <a:ext cx="7830416" cy="4637007"/>
              <a:chOff x="0" y="0"/>
              <a:chExt cx="7830414" cy="4637006"/>
            </a:xfrm>
          </p:grpSpPr>
          <p:sp>
            <p:nvSpPr>
              <p:cNvPr id="159" name="Shape 147"/>
              <p:cNvSpPr/>
              <p:nvPr/>
            </p:nvSpPr>
            <p:spPr>
              <a:xfrm>
                <a:off x="4071248" y="448956"/>
                <a:ext cx="3339668" cy="510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/>
              <a:p>
                <a:pPr algn="ctr">
                  <a:defRPr sz="2000"/>
                </a:pPr>
                <a:r>
                  <a:t>新增</a:t>
                </a:r>
                <a:r>
                  <a:rPr sz="2400"/>
                  <a:t>資料夾(名稱自訂)</a:t>
                </a:r>
              </a:p>
            </p:txBody>
          </p:sp>
          <p:pic>
            <p:nvPicPr>
              <p:cNvPr id="160" name="Shape 148" descr="Shape 148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876912" y="0"/>
                <a:ext cx="1243734" cy="11846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1" name="Shape 149" descr="Shape 149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552965" y="1632533"/>
                <a:ext cx="1036445" cy="9872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2" name="Shape 150" descr="Shape 150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4195013" y="1678665"/>
                <a:ext cx="1036446" cy="987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3" name="Shape 151"/>
              <p:cNvSpPr/>
              <p:nvPr/>
            </p:nvSpPr>
            <p:spPr>
              <a:xfrm rot="5400000">
                <a:off x="1526896" y="-342242"/>
                <a:ext cx="444987" cy="3498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4015" y="0"/>
                    </a:lnTo>
                    <a:lnTo>
                      <a:pt x="14015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168" name="Shape 152"/>
              <p:cNvGrpSpPr/>
              <p:nvPr/>
            </p:nvGrpSpPr>
            <p:grpSpPr>
              <a:xfrm>
                <a:off x="1271473" y="2514835"/>
                <a:ext cx="1696126" cy="2076113"/>
                <a:chOff x="0" y="0"/>
                <a:chExt cx="1696124" cy="2076112"/>
              </a:xfrm>
            </p:grpSpPr>
            <p:sp>
              <p:nvSpPr>
                <p:cNvPr id="164" name="Shape 153"/>
                <p:cNvSpPr/>
                <p:nvPr/>
              </p:nvSpPr>
              <p:spPr>
                <a:xfrm>
                  <a:off x="323513" y="0"/>
                  <a:ext cx="1032983" cy="4370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99" tIns="45699" rIns="45699" bIns="45699" numCol="1" anchor="ctr">
                  <a:spAutoFit/>
                </a:bodyPr>
                <a:lstStyle>
                  <a:lvl1pPr algn="ctr">
                    <a:defRPr sz="2400"/>
                  </a:lvl1pPr>
                </a:lstStyle>
                <a:p>
                  <a:pPr/>
                  <a:r>
                    <a:t>css</a:t>
                  </a:r>
                </a:p>
              </p:txBody>
            </p:sp>
            <p:pic>
              <p:nvPicPr>
                <p:cNvPr id="165" name="Shape 154" descr="Shape 154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433484" y="960253"/>
                  <a:ext cx="829156" cy="78977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66" name="Shape 155"/>
                <p:cNvSpPr/>
                <p:nvPr/>
              </p:nvSpPr>
              <p:spPr>
                <a:xfrm>
                  <a:off x="848062" y="655932"/>
                  <a:ext cx="1" cy="197464"/>
                </a:xfrm>
                <a:prstGeom prst="line">
                  <a:avLst/>
                </a:prstGeom>
                <a:noFill/>
                <a:ln w="9525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67" name="Shape 156"/>
                <p:cNvSpPr/>
                <p:nvPr/>
              </p:nvSpPr>
              <p:spPr>
                <a:xfrm>
                  <a:off x="0" y="1762760"/>
                  <a:ext cx="1696125" cy="3133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99" tIns="45699" rIns="45699" bIns="45699" numCol="1" anchor="ctr">
                  <a:spAutoFit/>
                </a:bodyPr>
                <a:lstStyle>
                  <a:lvl1pPr algn="ctr">
                    <a:defRPr sz="1600"/>
                  </a:lvl1pPr>
                </a:lstStyle>
                <a:p>
                  <a:pPr/>
                  <a:r>
                    <a:t>template.css</a:t>
                  </a:r>
                </a:p>
              </p:txBody>
            </p:sp>
          </p:grpSp>
          <p:sp>
            <p:nvSpPr>
              <p:cNvPr id="169" name="Shape 157"/>
              <p:cNvSpPr/>
              <p:nvPr/>
            </p:nvSpPr>
            <p:spPr>
              <a:xfrm>
                <a:off x="4106755" y="2827916"/>
                <a:ext cx="1368259" cy="370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pPr/>
                <a:r>
                  <a:t>圖片都放這</a:t>
                </a:r>
              </a:p>
            </p:txBody>
          </p:sp>
          <p:sp>
            <p:nvSpPr>
              <p:cNvPr id="170" name="Shape 158"/>
              <p:cNvSpPr/>
              <p:nvPr/>
            </p:nvSpPr>
            <p:spPr>
              <a:xfrm>
                <a:off x="1455500" y="2866029"/>
                <a:ext cx="1512099" cy="370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pPr/>
                <a:r>
                  <a:t>樣式檔都放這</a:t>
                </a:r>
              </a:p>
            </p:txBody>
          </p:sp>
          <p:grpSp>
            <p:nvGrpSpPr>
              <p:cNvPr id="175" name="Shape 159"/>
              <p:cNvGrpSpPr/>
              <p:nvPr/>
            </p:nvGrpSpPr>
            <p:grpSpPr>
              <a:xfrm>
                <a:off x="3934294" y="2584562"/>
                <a:ext cx="1696126" cy="2018952"/>
                <a:chOff x="0" y="0"/>
                <a:chExt cx="1696124" cy="2018951"/>
              </a:xfrm>
            </p:grpSpPr>
            <p:sp>
              <p:nvSpPr>
                <p:cNvPr id="171" name="Shape 160"/>
                <p:cNvSpPr/>
                <p:nvPr/>
              </p:nvSpPr>
              <p:spPr>
                <a:xfrm>
                  <a:off x="184665" y="0"/>
                  <a:ext cx="1326798" cy="3506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99" tIns="45699" rIns="45699" bIns="45699" numCol="1" anchor="ctr">
                  <a:spAutoFit/>
                </a:bodyPr>
                <a:lstStyle>
                  <a:lvl1pPr algn="ctr">
                    <a:defRPr sz="1800"/>
                  </a:lvl1pPr>
                </a:lstStyle>
                <a:p>
                  <a:pPr/>
                  <a:r>
                    <a:t>images</a:t>
                  </a:r>
                </a:p>
              </p:txBody>
            </p:sp>
            <p:pic>
              <p:nvPicPr>
                <p:cNvPr id="172" name="Shape 161" descr="Shape 161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433486" y="921339"/>
                  <a:ext cx="829156" cy="78977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73" name="Shape 162"/>
                <p:cNvSpPr/>
                <p:nvPr/>
              </p:nvSpPr>
              <p:spPr>
                <a:xfrm>
                  <a:off x="848062" y="586205"/>
                  <a:ext cx="1" cy="256040"/>
                </a:xfrm>
                <a:prstGeom prst="line">
                  <a:avLst/>
                </a:prstGeom>
                <a:noFill/>
                <a:ln w="9525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4" name="Shape 163"/>
                <p:cNvSpPr/>
                <p:nvPr/>
              </p:nvSpPr>
              <p:spPr>
                <a:xfrm>
                  <a:off x="0" y="1705598"/>
                  <a:ext cx="1696125" cy="3133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99" tIns="45699" rIns="45699" bIns="45699" numCol="1" anchor="ctr">
                  <a:spAutoFit/>
                </a:bodyPr>
                <a:lstStyle>
                  <a:lvl1pPr algn="ctr">
                    <a:defRPr sz="1600"/>
                  </a:lvl1pPr>
                </a:lstStyle>
                <a:p>
                  <a:pPr/>
                  <a:r>
                    <a:t>.png .jpg .gif </a:t>
                  </a:r>
                </a:p>
              </p:txBody>
            </p:sp>
          </p:grpSp>
          <p:pic>
            <p:nvPicPr>
              <p:cNvPr id="176" name="Shape 164" descr="Shape 164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432628" y="1694922"/>
                <a:ext cx="1036446" cy="9872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80" name="Shape 165"/>
              <p:cNvGrpSpPr/>
              <p:nvPr/>
            </p:nvGrpSpPr>
            <p:grpSpPr>
              <a:xfrm>
                <a:off x="6134289" y="2543969"/>
                <a:ext cx="1696126" cy="2093038"/>
                <a:chOff x="0" y="0"/>
                <a:chExt cx="1696124" cy="2093037"/>
              </a:xfrm>
            </p:grpSpPr>
            <p:sp>
              <p:nvSpPr>
                <p:cNvPr id="177" name="Shape 166"/>
                <p:cNvSpPr/>
                <p:nvPr/>
              </p:nvSpPr>
              <p:spPr>
                <a:xfrm>
                  <a:off x="331573" y="0"/>
                  <a:ext cx="1032983" cy="43702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99" tIns="45699" rIns="45699" bIns="45699" numCol="1" anchor="ctr">
                  <a:spAutoFit/>
                </a:bodyPr>
                <a:lstStyle>
                  <a:lvl1pPr algn="ctr">
                    <a:defRPr sz="2400"/>
                  </a:lvl1pPr>
                </a:lstStyle>
                <a:p>
                  <a:pPr/>
                  <a:r>
                    <a:t>js</a:t>
                  </a:r>
                </a:p>
              </p:txBody>
            </p:sp>
            <p:sp>
              <p:nvSpPr>
                <p:cNvPr id="178" name="Shape 167"/>
                <p:cNvSpPr/>
                <p:nvPr/>
              </p:nvSpPr>
              <p:spPr>
                <a:xfrm>
                  <a:off x="848064" y="648433"/>
                  <a:ext cx="1" cy="158905"/>
                </a:xfrm>
                <a:prstGeom prst="line">
                  <a:avLst/>
                </a:prstGeom>
                <a:noFill/>
                <a:ln w="9525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179" name="Shape 168"/>
                <p:cNvSpPr/>
                <p:nvPr/>
              </p:nvSpPr>
              <p:spPr>
                <a:xfrm>
                  <a:off x="0" y="1779685"/>
                  <a:ext cx="1696125" cy="3133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699" tIns="45699" rIns="45699" bIns="45699" numCol="1" anchor="ctr">
                  <a:spAutoFit/>
                </a:bodyPr>
                <a:lstStyle>
                  <a:lvl1pPr algn="ctr">
                    <a:defRPr sz="1600"/>
                  </a:lvl1pPr>
                </a:lstStyle>
                <a:p>
                  <a:pPr/>
                  <a:r>
                    <a:t>XXX.js</a:t>
                  </a:r>
                </a:p>
              </p:txBody>
            </p:sp>
          </p:grpSp>
          <p:pic>
            <p:nvPicPr>
              <p:cNvPr id="181" name="Shape 169" descr="Shape 169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6580723" y="3481603"/>
                <a:ext cx="830192" cy="7907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82" name="Shape 170"/>
              <p:cNvSpPr/>
              <p:nvPr/>
            </p:nvSpPr>
            <p:spPr>
              <a:xfrm flipH="1" rot="16200000">
                <a:off x="4969654" y="-286221"/>
                <a:ext cx="510389" cy="34521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2321" y="0"/>
                    </a:lnTo>
                    <a:lnTo>
                      <a:pt x="12321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3" name="Shape 171"/>
              <p:cNvSpPr/>
              <p:nvPr/>
            </p:nvSpPr>
            <p:spPr>
              <a:xfrm>
                <a:off x="6311690" y="2856529"/>
                <a:ext cx="1368259" cy="370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699" tIns="45699" rIns="45699" bIns="45699" numCol="1" anchor="ctr">
                <a:spAutoFit/>
              </a:bodyPr>
              <a:lstStyle>
                <a:lvl1pPr algn="ctr">
                  <a:defRPr sz="1600"/>
                </a:lvl1pPr>
              </a:lstStyle>
              <a:p>
                <a:pPr/>
                <a:r>
                  <a:t>JS檔都放這</a:t>
                </a:r>
              </a:p>
            </p:txBody>
          </p:sp>
          <p:sp>
            <p:nvSpPr>
              <p:cNvPr id="184" name="Shape 172"/>
              <p:cNvSpPr/>
              <p:nvPr/>
            </p:nvSpPr>
            <p:spPr>
              <a:xfrm rot="5400000">
                <a:off x="2560954" y="694776"/>
                <a:ext cx="447948" cy="1427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0800" y="0"/>
                    </a:lnTo>
                    <a:lnTo>
                      <a:pt x="10800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185" name="Shape 173"/>
              <p:cNvSpPr/>
              <p:nvPr/>
            </p:nvSpPr>
            <p:spPr>
              <a:xfrm flipH="1" rot="16200000">
                <a:off x="3858956" y="824477"/>
                <a:ext cx="494100" cy="1214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2294" y="0"/>
                    </a:lnTo>
                    <a:lnTo>
                      <a:pt x="12294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9525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187" name="Shape 174"/>
            <p:cNvSpPr/>
            <p:nvPr/>
          </p:nvSpPr>
          <p:spPr>
            <a:xfrm>
              <a:off x="0" y="2943346"/>
              <a:ext cx="1584176" cy="350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1800"/>
              </a:lvl1pPr>
            </a:lstStyle>
            <a:p>
              <a:pPr/>
              <a:r>
                <a:t>xxx.html</a:t>
              </a:r>
            </a:p>
          </p:txBody>
        </p:sp>
        <p:pic>
          <p:nvPicPr>
            <p:cNvPr id="188" name="Shape 175" descr="Shape 175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5986" y="1751345"/>
              <a:ext cx="960001" cy="96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0" name="Shape 176"/>
          <p:cNvSpPr/>
          <p:nvPr/>
        </p:nvSpPr>
        <p:spPr>
          <a:xfrm>
            <a:off x="1668483" y="386461"/>
            <a:ext cx="8959175" cy="104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lnSpc>
                <a:spcPct val="137037"/>
              </a:lnSpc>
              <a:defRPr b="1" sz="5400"/>
            </a:lvl1pPr>
          </a:lstStyle>
          <a:p>
            <a:pPr/>
            <a:r>
              <a:t>技術要求-起手式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81"/>
          <p:cNvSpPr/>
          <p:nvPr/>
        </p:nvSpPr>
        <p:spPr>
          <a:xfrm>
            <a:off x="1668483" y="449961"/>
            <a:ext cx="8959175" cy="104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lnSpc>
                <a:spcPct val="137037"/>
              </a:lnSpc>
              <a:defRPr b="1" sz="5400"/>
            </a:lvl1pPr>
          </a:lstStyle>
          <a:p>
            <a:pPr/>
            <a:r>
              <a:t>技術要求-使用哪些語言</a:t>
            </a:r>
          </a:p>
        </p:txBody>
      </p:sp>
      <p:sp>
        <p:nvSpPr>
          <p:cNvPr id="193" name="Shape 182"/>
          <p:cNvSpPr/>
          <p:nvPr/>
        </p:nvSpPr>
        <p:spPr>
          <a:xfrm>
            <a:off x="979170" y="5530425"/>
            <a:ext cx="10744201" cy="59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2800"/>
            </a:lvl1pPr>
          </a:lstStyle>
          <a:p>
            <a:pPr/>
            <a:r>
              <a:t>例如:HTML、CSS、Javascript、Bootstrap前端框架………</a:t>
            </a:r>
          </a:p>
        </p:txBody>
      </p:sp>
      <p:pic>
        <p:nvPicPr>
          <p:cNvPr id="194" name="Shape 183" descr="Shape 18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0" y="1752600"/>
            <a:ext cx="5714999" cy="3352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88"/>
          <p:cNvSpPr/>
          <p:nvPr/>
        </p:nvSpPr>
        <p:spPr>
          <a:xfrm>
            <a:off x="1630383" y="526161"/>
            <a:ext cx="8959175" cy="104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lnSpc>
                <a:spcPct val="137037"/>
              </a:lnSpc>
              <a:defRPr b="1" sz="5400"/>
            </a:lvl1pPr>
          </a:lstStyle>
          <a:p>
            <a:pPr/>
            <a:r>
              <a:t>技術要求-使用git</a:t>
            </a:r>
          </a:p>
        </p:txBody>
      </p:sp>
      <p:pic>
        <p:nvPicPr>
          <p:cNvPr id="197" name="Shape 189" descr="Shape 18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5668" y="2204753"/>
            <a:ext cx="2808603" cy="2340502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0"/>
          <p:cNvSpPr/>
          <p:nvPr/>
        </p:nvSpPr>
        <p:spPr>
          <a:xfrm>
            <a:off x="219562" y="5370450"/>
            <a:ext cx="11780816" cy="66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lnSpc>
                <a:spcPct val="231250"/>
              </a:lnSpc>
              <a:defRPr b="1" sz="3200"/>
            </a:lvl1pPr>
          </a:lstStyle>
          <a:p>
            <a:pPr/>
            <a:r>
              <a:t>要看到兩人都有commit、push，最後由其中一人merge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195"/>
          <p:cNvSpPr/>
          <p:nvPr/>
        </p:nvSpPr>
        <p:spPr>
          <a:xfrm>
            <a:off x="1283366" y="607011"/>
            <a:ext cx="8534401" cy="66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>
              <a:defRPr sz="3200"/>
            </a:lvl1pPr>
          </a:lstStyle>
          <a:p>
            <a:pPr/>
            <a:r>
              <a:t>評分方式：</a:t>
            </a:r>
          </a:p>
        </p:txBody>
      </p:sp>
      <p:sp>
        <p:nvSpPr>
          <p:cNvPr id="201" name="Shape 196"/>
          <p:cNvSpPr/>
          <p:nvPr/>
        </p:nvSpPr>
        <p:spPr>
          <a:xfrm>
            <a:off x="1504191" y="1352384"/>
            <a:ext cx="4932458" cy="378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>
              <a:defRPr b="1" sz="3200"/>
            </a:pPr>
            <a:r>
              <a:t>網站企劃</a:t>
            </a:r>
          </a:p>
          <a:p>
            <a:pPr>
              <a:defRPr b="1" sz="3200"/>
            </a:pPr>
            <a:r>
              <a:t>-網站架構：5%</a:t>
            </a:r>
          </a:p>
          <a:p>
            <a:pPr>
              <a:defRPr b="1" sz="3200"/>
            </a:pPr>
            <a:r>
              <a:t>-要使用Grid System:5%</a:t>
            </a:r>
          </a:p>
          <a:p>
            <a:pPr>
              <a:defRPr b="1" sz="3200"/>
            </a:pPr>
            <a:r>
              <a:t>-有wireframe:10%</a:t>
            </a:r>
          </a:p>
          <a:p>
            <a:pPr>
              <a:defRPr b="1" sz="3200"/>
            </a:pPr>
            <a:r>
              <a:t>-導覽設計:10%</a:t>
            </a:r>
          </a:p>
          <a:p>
            <a:pPr>
              <a:defRPr b="1" sz="3200"/>
            </a:pPr>
            <a:r>
              <a:t>-視覺稿 10%</a:t>
            </a:r>
          </a:p>
        </p:txBody>
      </p:sp>
      <p:sp>
        <p:nvSpPr>
          <p:cNvPr id="202" name="Shape 197"/>
          <p:cNvSpPr/>
          <p:nvPr/>
        </p:nvSpPr>
        <p:spPr>
          <a:xfrm>
            <a:off x="6657474" y="1426606"/>
            <a:ext cx="4932458" cy="4213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>
              <a:defRPr b="1" sz="3200"/>
            </a:pPr>
            <a:r>
              <a:t>技術要求</a:t>
            </a:r>
          </a:p>
          <a:p>
            <a:pPr>
              <a:defRPr b="1" sz="3200"/>
            </a:pPr>
            <a:r>
              <a:t>-三人分工：5%</a:t>
            </a:r>
          </a:p>
          <a:p>
            <a:pPr>
              <a:defRPr b="1" sz="3200"/>
            </a:pPr>
            <a:r>
              <a:t>-是否有用git:10%</a:t>
            </a:r>
          </a:p>
          <a:p>
            <a:pPr>
              <a:defRPr b="1" sz="3200"/>
            </a:pPr>
            <a:r>
              <a:t>-使用語言:10%</a:t>
            </a:r>
          </a:p>
          <a:p>
            <a:pPr>
              <a:defRPr b="1" sz="3200"/>
            </a:pPr>
            <a:r>
              <a:t>-網頁完整度:25%</a:t>
            </a:r>
          </a:p>
          <a:p>
            <a:pPr>
              <a:defRPr b="1" sz="3200"/>
            </a:pPr>
            <a:r>
              <a:t>-額外加分：5%</a:t>
            </a:r>
          </a:p>
          <a:p>
            <a:pPr>
              <a:defRPr b="1" sz="2400"/>
            </a:pPr>
            <a:r>
              <a:t>(是否有後台、特殊功能、ＲＷＤ等)</a:t>
            </a:r>
          </a:p>
        </p:txBody>
      </p:sp>
      <p:sp>
        <p:nvSpPr>
          <p:cNvPr id="203" name="Shape 198"/>
          <p:cNvSpPr/>
          <p:nvPr/>
        </p:nvSpPr>
        <p:spPr>
          <a:xfrm>
            <a:off x="1504191" y="4639904"/>
            <a:ext cx="4932458" cy="2029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>
              <a:defRPr b="1" sz="3200"/>
            </a:pPr>
            <a:r>
              <a:t>簡報</a:t>
            </a:r>
          </a:p>
          <a:p>
            <a:pPr>
              <a:defRPr b="1" sz="3200"/>
            </a:pPr>
            <a:r>
              <a:t>-簡報內容：5%</a:t>
            </a:r>
          </a:p>
          <a:p>
            <a:pPr>
              <a:defRPr b="1" sz="3200"/>
            </a:pPr>
            <a:r>
              <a:t>-口語表達:5%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